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8" r:id="rId7"/>
    <p:sldId id="260" r:id="rId8"/>
    <p:sldId id="261" r:id="rId9"/>
    <p:sldId id="269" r:id="rId10"/>
    <p:sldId id="270" r:id="rId11"/>
    <p:sldId id="271" r:id="rId12"/>
  </p:sldIdLst>
  <p:sldSz cx="18288000" cy="10287000"/>
  <p:notesSz cx="6858000" cy="9144000"/>
  <p:embeddedFontLst>
    <p:embeddedFont>
      <p:font typeface="Noto Sans CJK KR Regular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wangyang Sunshine Regular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강원교육튼튼" panose="02020603020101020101" pitchFamily="18" charset="-127"/>
      <p:regular r:id="rId22"/>
    </p:embeddedFont>
    <p:embeddedFont>
      <p:font typeface="프리젠테이션 7 Bold" pitchFamily="2" charset="-127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FE96F-85AB-48DE-88BF-49C797325FE5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13B745-C7E8-4550-B58A-DF119945EE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6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3B745-C7E8-4550-B58A-DF119945EE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89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13B745-C7E8-4550-B58A-DF119945EE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53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C121-D307-41F2-877F-DB8DAF8BAA94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B990A-3EF1-4FA6-9B6B-828E8D1C5F17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7BFB7-C71D-4870-AA34-1D852AB12FBB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4B9A5-2277-475A-9477-22D514BEEA1B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056A-24FF-4A6D-8140-480618EB6B5A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5C69-500F-445A-978F-6C41F41C7AE0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2367B-2071-4F30-9E4A-6F5A4B600AAD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BC83B-70C3-4736-8044-29B120DD6B80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87CAE-0621-4D50-87D7-00365572E525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6AAF-13EB-4D36-8D69-A07A6311F1CC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DE7A-AB90-47A6-8409-2635F341E49C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B3A23-8166-4198-B80B-A4F03E7497BB}" type="datetime1">
              <a:rPr lang="en-US" altLang="ko-KR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9600" y="95631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18288000" cy="85600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66800" y="4121150"/>
            <a:ext cx="7696200" cy="1784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altLang="ko-KR" sz="9400" b="1" dirty="0" err="1" smtClean="0">
                <a:solidFill>
                  <a:srgbClr val="0071E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LangChain</a:t>
            </a:r>
            <a:endParaRPr lang="ko-KR" sz="9400" b="1" i="0" u="none" strike="noStrike" dirty="0">
              <a:solidFill>
                <a:srgbClr val="0071E1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52600" y="4648200"/>
            <a:ext cx="72390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3800" b="0" i="0" u="none" strike="noStrike" dirty="0">
              <a:solidFill>
                <a:srgbClr val="191919"/>
              </a:solidFill>
              <a:ea typeface="Gwangyang Sunshine Regular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1066800" y="5969000"/>
            <a:ext cx="7696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600" b="0" i="0" u="none" strike="noStrike" spc="-100" dirty="0" err="1" smtClean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카피바라팀</a:t>
            </a:r>
            <a:r>
              <a:rPr lang="ko-KR" altLang="en-US" sz="2600" b="0" i="0" u="none" strike="noStrike" spc="-100" dirty="0" smtClean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600" b="0" i="0" u="none" strike="noStrike" spc="-100" dirty="0" smtClean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| </a:t>
            </a:r>
            <a:r>
              <a:rPr lang="ko-KR" altLang="en-US" sz="2600" spc="-100" dirty="0" smtClean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배누리</a:t>
            </a:r>
            <a:r>
              <a:rPr lang="en-US" altLang="ko-KR" sz="2600" spc="-100" dirty="0" smtClean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2600" spc="-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김호정</a:t>
            </a:r>
            <a:r>
              <a:rPr lang="en-US" altLang="ko-KR" sz="2600" spc="-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2600" spc="-100" dirty="0" err="1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전사영</a:t>
            </a:r>
            <a:r>
              <a:rPr lang="en-US" altLang="ko-KR" sz="2600" spc="-100" dirty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, </a:t>
            </a:r>
            <a:r>
              <a:rPr lang="ko-KR" altLang="en-US" sz="2600" spc="-100" dirty="0" smtClean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박현아</a:t>
            </a:r>
            <a:r>
              <a:rPr lang="ko-KR" altLang="en-US" sz="2600" spc="-100" dirty="0" smtClean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en-US" altLang="ko-KR" sz="2600" spc="-100" dirty="0" smtClean="0">
                <a:solidFill>
                  <a:srgbClr val="00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| 2024.12.17</a:t>
            </a:r>
            <a:endParaRPr lang="ko-KR" sz="2600" b="0" i="0" u="none" strike="noStrike" spc="-100" dirty="0">
              <a:solidFill>
                <a:srgbClr val="00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66800" y="5676900"/>
            <a:ext cx="6324600" cy="0"/>
          </a:xfrm>
          <a:prstGeom prst="line">
            <a:avLst/>
          </a:prstGeom>
          <a:ln w="57150">
            <a:solidFill>
              <a:srgbClr val="007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t="13274"/>
          <a:stretch/>
        </p:blipFill>
        <p:spPr>
          <a:xfrm>
            <a:off x="9677400" y="1434400"/>
            <a:ext cx="8038126" cy="7576250"/>
          </a:xfrm>
          <a:prstGeom prst="rect">
            <a:avLst/>
          </a:prstGeom>
        </p:spPr>
      </p:pic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183007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304800"/>
            <a:ext cx="5715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266700"/>
            <a:ext cx="5715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00" y="266700"/>
            <a:ext cx="571500" cy="571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6883400" y="1287235"/>
            <a:ext cx="3873500" cy="107587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4800" b="1" dirty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Reference</a:t>
            </a:r>
            <a:endParaRPr lang="ko-KR" sz="4800" b="1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819400" y="3810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9469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998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300" y="299357"/>
            <a:ext cx="571500" cy="571500"/>
          </a:xfrm>
          <a:prstGeom prst="rect">
            <a:avLst/>
          </a:prstGeom>
        </p:spPr>
      </p:pic>
      <p:sp>
        <p:nvSpPr>
          <p:cNvPr id="23" name="TextBox 41"/>
          <p:cNvSpPr txBox="1"/>
          <p:nvPr/>
        </p:nvSpPr>
        <p:spPr>
          <a:xfrm>
            <a:off x="15405100" y="3810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직사각형 7"/>
          <p:cNvSpPr/>
          <p:nvPr/>
        </p:nvSpPr>
        <p:spPr>
          <a:xfrm>
            <a:off x="533400" y="3053441"/>
            <a:ext cx="1623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[1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]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Keivalya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 Pandya,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Mehfuza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2400" b="1" dirty="0" err="1" smtClean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Holia</a:t>
            </a:r>
            <a:r>
              <a:rPr lang="en-US" altLang="ko-KR" sz="2400" b="1" dirty="0" smtClean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 “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Automating Customer Service using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LangChain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: Building custom open-source GPT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Chatbot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 for </a:t>
            </a:r>
            <a:r>
              <a:rPr lang="en-US" altLang="ko-KR" sz="2400" b="1" dirty="0" smtClean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organizations“ arXiv:2310.05421 </a:t>
            </a:r>
            <a:endParaRPr lang="en-US" altLang="ko-KR" sz="2400" b="1" i="0" dirty="0">
              <a:solidFill>
                <a:srgbClr val="000000"/>
              </a:solidFill>
              <a:effectLst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3400" y="4748890"/>
            <a:ext cx="1623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[2] Aditi Singh,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Abul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Ehtesham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Saifuddin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 Mahmud, Jong-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Hoon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 Kim “Revolutionizing Mental Health Care through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LangChain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: A Journey with a Large Language Model” arXiv:2403.05568</a:t>
            </a:r>
            <a:endParaRPr lang="en-US" altLang="ko-KR" sz="2400" b="1" i="0" dirty="0">
              <a:solidFill>
                <a:srgbClr val="000000"/>
              </a:solidFill>
              <a:effectLst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33400" y="6442525"/>
            <a:ext cx="1653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[3] Patrick Lewis, Ethan Perez, Aleksandra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Piktus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 “Retrieval-Augmented Generation for Knowledge-Intensive NLP Tasks” arXiv:2005.11401</a:t>
            </a:r>
            <a:endParaRPr lang="en-US" altLang="ko-KR" sz="2400" b="1" i="0" dirty="0">
              <a:solidFill>
                <a:srgbClr val="000000"/>
              </a:solidFill>
              <a:effectLst/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3400" y="7838622"/>
            <a:ext cx="1653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[4] Sai Ganesh,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Anupam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Purwar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en-US" altLang="ko-KR" sz="24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Gautam</a:t>
            </a:r>
            <a:r>
              <a:rPr lang="en-US" altLang="ko-KR" sz="24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 B “Context-augmented Retrieval: A Novel Framework for Fast Information Retrieval based Response Generation using Large Language Model” arXiv:2406.16383</a:t>
            </a:r>
            <a:endParaRPr lang="en-US" altLang="ko-KR" sz="2400" b="1" i="0" dirty="0">
              <a:solidFill>
                <a:srgbClr val="000000"/>
              </a:solidFill>
              <a:effectLst/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69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18288000" cy="85600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t="13274"/>
          <a:stretch/>
        </p:blipFill>
        <p:spPr>
          <a:xfrm>
            <a:off x="39074" y="1434400"/>
            <a:ext cx="8038126" cy="7576250"/>
          </a:xfrm>
          <a:prstGeom prst="rect">
            <a:avLst/>
          </a:prstGeom>
        </p:spPr>
      </p:pic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" name="그룹 2"/>
          <p:cNvGrpSpPr/>
          <p:nvPr/>
        </p:nvGrpSpPr>
        <p:grpSpPr>
          <a:xfrm>
            <a:off x="9448800" y="3848100"/>
            <a:ext cx="7924800" cy="3308350"/>
            <a:chOff x="1066800" y="4044950"/>
            <a:chExt cx="7924800" cy="3308350"/>
          </a:xfrm>
        </p:grpSpPr>
        <p:sp>
          <p:nvSpPr>
            <p:cNvPr id="8" name="TextBox 8"/>
            <p:cNvSpPr txBox="1"/>
            <p:nvPr/>
          </p:nvSpPr>
          <p:spPr>
            <a:xfrm>
              <a:off x="1752600" y="4648200"/>
              <a:ext cx="7239000" cy="673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l">
                <a:lnSpc>
                  <a:spcPct val="116199"/>
                </a:lnSpc>
              </a:pPr>
              <a:endParaRPr lang="ko-KR" sz="3800" b="0" i="0" u="none" strike="noStrike" dirty="0">
                <a:solidFill>
                  <a:srgbClr val="191919"/>
                </a:solidFill>
                <a:ea typeface="Gwangyang Sunshine Regular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066800" y="5676900"/>
              <a:ext cx="6324600" cy="0"/>
            </a:xfrm>
            <a:prstGeom prst="line">
              <a:avLst/>
            </a:prstGeom>
            <a:ln w="57150">
              <a:solidFill>
                <a:srgbClr val="0071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7"/>
            <p:cNvSpPr txBox="1"/>
            <p:nvPr/>
          </p:nvSpPr>
          <p:spPr>
            <a:xfrm>
              <a:off x="1066800" y="4044950"/>
              <a:ext cx="7696200" cy="1784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050"/>
                </a:lnSpc>
              </a:pPr>
              <a:r>
                <a:rPr lang="en-US" altLang="ko-KR" sz="9400" b="1" dirty="0" smtClean="0">
                  <a:solidFill>
                    <a:srgbClr val="0071E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THANK YOU</a:t>
              </a:r>
              <a:endParaRPr lang="ko-KR" sz="9400" b="1" i="0" u="none" strike="noStrike" dirty="0">
                <a:solidFill>
                  <a:srgbClr val="0071E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11" name="TextBox 7"/>
            <p:cNvSpPr txBox="1"/>
            <p:nvPr/>
          </p:nvSpPr>
          <p:spPr>
            <a:xfrm>
              <a:off x="1066800" y="5568950"/>
              <a:ext cx="7696200" cy="1784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2050"/>
                </a:lnSpc>
              </a:pPr>
              <a:r>
                <a:rPr lang="en-US" altLang="ko-KR" sz="9400" b="1" dirty="0" smtClean="0">
                  <a:solidFill>
                    <a:srgbClr val="0071E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Q &amp; A</a:t>
              </a:r>
              <a:endParaRPr lang="ko-KR" sz="9400" b="1" i="0" u="none" strike="noStrike" dirty="0">
                <a:solidFill>
                  <a:srgbClr val="0071E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3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1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18288000" cy="856007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23200"/>
            <a:ext cx="18300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0" y="7569200"/>
            <a:ext cx="571500" cy="571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92200" y="1409700"/>
            <a:ext cx="70485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9519"/>
              </a:lnSpc>
            </a:pPr>
            <a:r>
              <a:rPr lang="en-US" sz="8400" b="0" i="0" u="none" strike="noStrike" dirty="0">
                <a:solidFill>
                  <a:srgbClr val="0071E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8382000"/>
            <a:ext cx="42545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 err="1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LangChain</a:t>
            </a:r>
            <a:r>
              <a:rPr lang="en-US" altLang="ko-KR" sz="3200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이란</a:t>
            </a:r>
            <a:r>
              <a:rPr lang="en-US" altLang="ko-KR" sz="3200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ko-KR" sz="32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76900" y="8382000"/>
            <a:ext cx="29718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 err="1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LangChain</a:t>
            </a:r>
            <a:r>
              <a:rPr lang="en-US" altLang="ko-KR" sz="3200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구성</a:t>
            </a:r>
            <a:endParaRPr lang="ko-KR" sz="32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72600" y="8382000"/>
            <a:ext cx="38735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dirty="0" err="1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LangChain</a:t>
            </a:r>
            <a:r>
              <a:rPr lang="en-US" altLang="ko-KR" sz="3200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활용</a:t>
            </a:r>
            <a:endParaRPr lang="ko-KR" sz="32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54100" y="8382000"/>
            <a:ext cx="38735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0" i="0" u="none" strike="noStrike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코드 구현</a:t>
            </a:r>
            <a:endParaRPr lang="ko-KR" sz="32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19400" y="76200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0" y="7543800"/>
            <a:ext cx="571500" cy="57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46900" y="75946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7543800"/>
            <a:ext cx="571500" cy="571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099800" y="75946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100" y="7543800"/>
            <a:ext cx="571500" cy="571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468600" y="75946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3300" y="2311400"/>
            <a:ext cx="7124700" cy="5181600"/>
          </a:xfrm>
          <a:prstGeom prst="rect">
            <a:avLst/>
          </a:prstGeom>
        </p:spPr>
      </p:pic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800" y="6426200"/>
            <a:ext cx="4533900" cy="4533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3009900"/>
            <a:ext cx="4279900" cy="467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8800"/>
            <a:ext cx="18300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8051800"/>
            <a:ext cx="13474700" cy="107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3009900"/>
            <a:ext cx="4279900" cy="467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100" y="3009900"/>
            <a:ext cx="4279900" cy="467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400" y="266700"/>
            <a:ext cx="571500" cy="571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3600" y="266700"/>
            <a:ext cx="5715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304800"/>
            <a:ext cx="571500" cy="571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600" y="3505200"/>
            <a:ext cx="2260600" cy="2260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7900" y="3505200"/>
            <a:ext cx="2260600" cy="2260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5900" y="304800"/>
            <a:ext cx="5715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00" y="3505200"/>
            <a:ext cx="2260600" cy="2260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65200" y="1003300"/>
            <a:ext cx="4241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b="1" dirty="0" err="1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LangChain</a:t>
            </a:r>
            <a:r>
              <a:rPr lang="en-US" altLang="ko-KR" sz="3200" dirty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이란</a:t>
            </a:r>
            <a:r>
              <a:rPr lang="en-US" altLang="ko-KR" sz="3200" dirty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?</a:t>
            </a:r>
            <a:endParaRPr lang="ko-KR" altLang="ko-KR" sz="3200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689600" y="1003300"/>
            <a:ext cx="2959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385300" y="1003300"/>
            <a:ext cx="3860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766800" y="1003300"/>
            <a:ext cx="3860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819400" y="3556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46900" y="3175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99800" y="3175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4686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05000" y="8369300"/>
            <a:ext cx="14478000" cy="4391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실시간 데이터와 상호작용하는 데이터 </a:t>
            </a:r>
            <a:r>
              <a:rPr lang="ko-KR" altLang="en-US" sz="2500" b="1" dirty="0" err="1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반응형</a:t>
            </a:r>
            <a:r>
              <a:rPr lang="ko-KR" altLang="en-US" sz="25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 애플리케이션을 구축할 수 있는 기능을 제공</a:t>
            </a:r>
            <a:endParaRPr lang="ko-KR" sz="2500" b="1" i="0" u="none" strike="noStrike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743200" y="6159500"/>
            <a:ext cx="3810000" cy="14023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02089"/>
              </a:lnSpc>
            </a:pPr>
            <a:r>
              <a:rPr lang="ko-KR" altLang="en-US" sz="2000" b="1" dirty="0">
                <a:latin typeface="프리젠테이션 7 Bold" pitchFamily="2" charset="-127"/>
                <a:ea typeface="프리젠테이션 7 Bold" pitchFamily="2" charset="-127"/>
              </a:rPr>
              <a:t>다양한 데이터 소스와의 통합</a:t>
            </a:r>
          </a:p>
          <a:p>
            <a:pPr lvl="0" algn="ctr">
              <a:lnSpc>
                <a:spcPct val="102089"/>
              </a:lnSpc>
            </a:pPr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데이터베이스</a:t>
            </a:r>
            <a:r>
              <a:rPr lang="en-US" altLang="ko-KR" sz="2000" dirty="0">
                <a:latin typeface="프리젠테이션 7 Bold" pitchFamily="2" charset="-127"/>
                <a:ea typeface="프리젠테이션 7 Bold" pitchFamily="2" charset="-127"/>
              </a:rPr>
              <a:t>, API, </a:t>
            </a:r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파일 시스템 등 다양한 소스의 데이터를 실시간으로 활용</a:t>
            </a:r>
            <a:endParaRPr lang="ko-KR" sz="3600" b="0" i="0" u="none" strike="noStrike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239000" y="6159500"/>
            <a:ext cx="3810000" cy="14828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000" b="1" dirty="0">
                <a:latin typeface="프리젠테이션 7 Bold" pitchFamily="2" charset="-127"/>
                <a:ea typeface="프리젠테이션 7 Bold" pitchFamily="2" charset="-127"/>
              </a:rPr>
              <a:t>유연한 </a:t>
            </a:r>
            <a:r>
              <a:rPr lang="ko-KR" altLang="en-US" sz="2000" b="1" dirty="0" err="1">
                <a:latin typeface="프리젠테이션 7 Bold" pitchFamily="2" charset="-127"/>
                <a:ea typeface="프리젠테이션 7 Bold" pitchFamily="2" charset="-127"/>
              </a:rPr>
              <a:t>프롬프팅</a:t>
            </a:r>
            <a:r>
              <a:rPr lang="ko-KR" altLang="en-US" sz="2000" b="1" dirty="0">
                <a:latin typeface="프리젠테이션 7 Bold" pitchFamily="2" charset="-127"/>
                <a:ea typeface="프리젠테이션 7 Bold" pitchFamily="2" charset="-127"/>
              </a:rPr>
              <a:t> 및 컨텍스트 관리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000" dirty="0" smtClean="0">
                <a:latin typeface="프리젠테이션 7 Bold" pitchFamily="2" charset="-127"/>
                <a:ea typeface="프리젠테이션 7 Bold" pitchFamily="2" charset="-127"/>
              </a:rPr>
              <a:t>사용자 </a:t>
            </a:r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질문에 대해 더욱 정확하고 맞춤형 응답을 </a:t>
            </a:r>
            <a:r>
              <a:rPr lang="ko-KR" altLang="en-US" sz="2000" dirty="0" smtClean="0">
                <a:latin typeface="프리젠테이션 7 Bold" pitchFamily="2" charset="-127"/>
                <a:ea typeface="프리젠테이션 7 Bold" pitchFamily="2" charset="-127"/>
              </a:rPr>
              <a:t>생성 가능</a:t>
            </a:r>
            <a:endParaRPr lang="en-US" altLang="ko-KR" sz="2000" dirty="0" smtClean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734800" y="6159500"/>
            <a:ext cx="3810000" cy="14828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2000" b="1" dirty="0" err="1">
                <a:latin typeface="프리젠테이션 7 Bold" pitchFamily="2" charset="-127"/>
                <a:ea typeface="프리젠테이션 7 Bold" pitchFamily="2" charset="-127"/>
              </a:rPr>
              <a:t>파인튜닝</a:t>
            </a:r>
            <a:r>
              <a:rPr lang="ko-KR" altLang="en-US" sz="2000" b="1" dirty="0">
                <a:latin typeface="프리젠테이션 7 Bold" pitchFamily="2" charset="-127"/>
                <a:ea typeface="프리젠테이션 7 Bold" pitchFamily="2" charset="-127"/>
              </a:rPr>
              <a:t> 및 </a:t>
            </a:r>
            <a:r>
              <a:rPr lang="ko-KR" altLang="en-US" sz="2000" b="1" dirty="0" err="1" smtClean="0">
                <a:latin typeface="프리젠테이션 7 Bold" pitchFamily="2" charset="-127"/>
                <a:ea typeface="프리젠테이션 7 Bold" pitchFamily="2" charset="-127"/>
              </a:rPr>
              <a:t>커스터마이징</a:t>
            </a:r>
            <a:endParaRPr lang="en-US" altLang="ko-KR" sz="2000" b="1" dirty="0" smtClean="0"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2000" dirty="0">
                <a:latin typeface="프리젠테이션 7 Bold" pitchFamily="2" charset="-127"/>
                <a:ea typeface="프리젠테이션 7 Bold" pitchFamily="2" charset="-127"/>
              </a:rPr>
              <a:t>사용자가 특정 비즈니스 요구에 맞는 모델을 세밀하게 </a:t>
            </a:r>
            <a:r>
              <a:rPr lang="ko-KR" altLang="en-US" sz="2000" dirty="0" smtClean="0">
                <a:latin typeface="프리젠테이션 7 Bold" pitchFamily="2" charset="-127"/>
                <a:ea typeface="프리젠테이션 7 Bold" pitchFamily="2" charset="-127"/>
              </a:rPr>
              <a:t>조정 가능</a:t>
            </a:r>
            <a:endParaRPr lang="ko-KR" altLang="en-US" sz="2000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62709" y="1964761"/>
            <a:ext cx="9082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대규모 언어 모델</a:t>
            </a:r>
            <a:r>
              <a:rPr lang="en-US" altLang="ko-KR" sz="2400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(LLM)</a:t>
            </a:r>
            <a:r>
              <a:rPr lang="ko-KR" altLang="en-US" sz="2400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rPr>
              <a:t>을 활용한 애플리케이션 개발에 특화된 오픈소스 프레임워크</a:t>
            </a:r>
            <a:endParaRPr lang="ko-KR" altLang="en-US" sz="24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8600" y="3962400"/>
            <a:ext cx="1371600" cy="13716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4001226"/>
            <a:ext cx="1371600" cy="13716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77800" y="3988163"/>
            <a:ext cx="1327876" cy="1327876"/>
          </a:xfrm>
          <a:prstGeom prst="rect">
            <a:avLst/>
          </a:prstGeom>
        </p:spPr>
      </p:pic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18300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304800"/>
            <a:ext cx="5715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00" y="266700"/>
            <a:ext cx="5715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00" y="2667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00" y="2667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7200"/>
            <a:ext cx="40132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800" y="3009900"/>
            <a:ext cx="4013200" cy="711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65200" y="1003300"/>
            <a:ext cx="4229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ea typeface="Gwangyang Sunshine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676900" y="1003300"/>
            <a:ext cx="2971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b="1" i="0" u="none" strike="noStrike" dirty="0" err="1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LangChain</a:t>
            </a:r>
            <a:r>
              <a:rPr lang="en-US" altLang="ko-KR" sz="3200" b="1" i="0" u="none" strike="noStrike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200" b="1" i="0" u="none" strike="noStrike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구조</a:t>
            </a:r>
            <a:endParaRPr lang="ko-KR" sz="3200" b="1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85300" y="1003300"/>
            <a:ext cx="3860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ea typeface="Gwangyang Sunshine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766800" y="1003300"/>
            <a:ext cx="3860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ea typeface="Gwangyang Sunshine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819400" y="3810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469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998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4686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1700" y="3937000"/>
            <a:ext cx="77597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이곳에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강점을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입력해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주세요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r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SWOT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은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중요한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의사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결정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 smtClean="0">
                <a:solidFill>
                  <a:srgbClr val="FFFFFF"/>
                </a:solidFill>
                <a:ea typeface="Noto Sans CJK KR Regular"/>
              </a:rPr>
              <a:t>시할</a:t>
            </a:r>
            <a:r>
              <a:rPr lang="en-US" sz="2100" b="0" i="0" u="none" strike="noStrike" dirty="0" smtClean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중요한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자료입니다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해당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페이지는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본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방향성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설정에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도움을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줄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50900" y="7518400"/>
            <a:ext cx="77597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이곳에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기회를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입력해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주세요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r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SWOT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은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중요한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의사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결정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참고할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중요한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자료입니다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r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해당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페이지는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본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방향성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설정에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도움을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줄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02800" y="3949700"/>
            <a:ext cx="77597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이곳에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약점을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입력해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주세요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SWOT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은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중요한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의사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결정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참고할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중요한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자료입니다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해당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페이지는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본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방향성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설정에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도움을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줄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100" b="0" i="0" u="none" strike="noStrike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702800" y="7531100"/>
            <a:ext cx="77597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이곳에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서비스의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위협을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입력해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주세요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116199"/>
              </a:lnSpc>
            </a:pP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SWOT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은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중요한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의사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결정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시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참고할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있는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중요한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자료입니다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ko-KR" sz="2100" b="0" i="0" u="none" strike="noStrike" dirty="0" err="1" smtClean="0">
                <a:solidFill>
                  <a:srgbClr val="FFFFFF"/>
                </a:solidFill>
                <a:ea typeface="Noto Sans CJK KR Regular"/>
              </a:rPr>
              <a:t>해페이지는</a:t>
            </a:r>
            <a:r>
              <a:rPr lang="en-US" sz="2100" b="0" i="0" u="none" strike="noStrike" dirty="0" smtClean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본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서비스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방향성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설정에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도움을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줄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수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 </a:t>
            </a:r>
            <a:r>
              <a:rPr lang="ko-KR" sz="2100" b="0" i="0" u="none" strike="noStrike" dirty="0">
                <a:solidFill>
                  <a:srgbClr val="FFFFFF"/>
                </a:solidFill>
                <a:ea typeface="Noto Sans CJK KR Regular"/>
              </a:rPr>
              <a:t>있습니다</a:t>
            </a:r>
            <a:r>
              <a:rPr lang="en-US" sz="2100" b="0" i="0" u="none" strike="noStrike" dirty="0">
                <a:solidFill>
                  <a:srgbClr val="FFFFFF"/>
                </a:solidFill>
                <a:latin typeface="Noto Sans CJK KR Regular"/>
              </a:rPr>
              <a:t>.</a:t>
            </a:r>
          </a:p>
        </p:txBody>
      </p:sp>
      <p:pic>
        <p:nvPicPr>
          <p:cNvPr id="1026" name="Picture 2" descr="https://file.notion.so/f/f/94f18040-250e-43aa-b961-2c74fa51101d/c097ca36-2da6-4658-aede-fa41f8476547/image.png?table=block&amp;id=1150f63f-781e-8173-8ff1-fc9498c62ba1&amp;spaceId=94f18040-250e-43aa-b961-2c74fa51101d&amp;expirationTimestamp=1734148800000&amp;signature=f0ZhXAvr8QKZiQe0OGZJ5LuMcKtTf27kSPq1hd7ZQ3s&amp;downloadName=im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01800"/>
            <a:ext cx="12508707" cy="816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"/>
            <a:ext cx="18300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0" y="304800"/>
            <a:ext cx="5715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400" y="266700"/>
            <a:ext cx="5715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2667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100" y="266700"/>
            <a:ext cx="571500" cy="571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1800" y="3009900"/>
            <a:ext cx="4013200" cy="711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7100" y="1003300"/>
            <a:ext cx="4229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676900" y="1003300"/>
            <a:ext cx="2971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b="1" i="0" u="none" strike="noStrike" dirty="0" err="1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LangChain</a:t>
            </a:r>
            <a:r>
              <a:rPr lang="en-US" altLang="ko-KR" sz="3200" b="1" i="0" u="none" strike="noStrike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200" b="1" i="0" u="none" strike="noStrike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구조</a:t>
            </a:r>
            <a:endParaRPr lang="ko-KR" sz="3200" b="1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85300" y="1003300"/>
            <a:ext cx="3860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766800" y="1003300"/>
            <a:ext cx="3860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819400" y="3810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469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998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4686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18821" y="2247900"/>
            <a:ext cx="7916090" cy="3108671"/>
            <a:chOff x="718821" y="1907469"/>
            <a:chExt cx="7916090" cy="3108671"/>
          </a:xfrm>
        </p:grpSpPr>
        <p:sp>
          <p:nvSpPr>
            <p:cNvPr id="13" name="직사각형 12"/>
            <p:cNvSpPr/>
            <p:nvPr/>
          </p:nvSpPr>
          <p:spPr>
            <a:xfrm>
              <a:off x="718821" y="2298700"/>
              <a:ext cx="7916090" cy="27174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1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14400" y="1907469"/>
              <a:ext cx="1565732" cy="669238"/>
              <a:chOff x="112848" y="1883462"/>
              <a:chExt cx="1565732" cy="66923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112848" y="1943100"/>
                <a:ext cx="1563552" cy="609600"/>
              </a:xfrm>
              <a:prstGeom prst="roundRect">
                <a:avLst>
                  <a:gd name="adj" fmla="val 50000"/>
                </a:avLst>
              </a:prstGeom>
              <a:solidFill>
                <a:srgbClr val="0071E1"/>
              </a:solidFill>
              <a:ln>
                <a:solidFill>
                  <a:srgbClr val="0071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87466" y="1883462"/>
                <a:ext cx="1491114" cy="579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b="1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 LLM 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모델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 </a:t>
                </a: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975163" y="2906907"/>
              <a:ext cx="748303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텍스트 기반 작업을 수행하는 핵심 요소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사용자가 입력한 질문을 기반으로 응답을 생성하는 역할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언어를 처리하고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, 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입력을 바탕으로 답변을 만들어내는 중요한 역할</a:t>
              </a:r>
              <a:endParaRPr lang="en-US" altLang="ko-KR" sz="2400" dirty="0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18821" y="5792570"/>
            <a:ext cx="7916090" cy="3618130"/>
            <a:chOff x="718821" y="1907086"/>
            <a:chExt cx="7916090" cy="3618130"/>
          </a:xfrm>
        </p:grpSpPr>
        <p:sp>
          <p:nvSpPr>
            <p:cNvPr id="31" name="직사각형 30"/>
            <p:cNvSpPr/>
            <p:nvPr/>
          </p:nvSpPr>
          <p:spPr>
            <a:xfrm>
              <a:off x="718821" y="2298699"/>
              <a:ext cx="7916090" cy="32265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1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914400" y="1907086"/>
              <a:ext cx="1563552" cy="669621"/>
              <a:chOff x="112848" y="1883079"/>
              <a:chExt cx="1563552" cy="669621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112848" y="1943100"/>
                <a:ext cx="1563552" cy="609600"/>
              </a:xfrm>
              <a:prstGeom prst="roundRect">
                <a:avLst>
                  <a:gd name="adj" fmla="val 50000"/>
                </a:avLst>
              </a:prstGeom>
              <a:solidFill>
                <a:srgbClr val="0071E1"/>
              </a:solidFill>
              <a:ln>
                <a:solidFill>
                  <a:srgbClr val="0071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46426" y="1883079"/>
                <a:ext cx="896399" cy="64633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 smtClean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인덱스</a:t>
                </a:r>
                <a:endPara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975163" y="2554531"/>
              <a:ext cx="7659748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문서나 데이터베이스에서 관련된 정보를 빠르게 찾을 수 있도록 구조화된 시스템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문서 </a:t>
              </a:r>
              <a:r>
                <a:rPr lang="ko-KR" altLang="en-US" sz="2400" dirty="0" err="1">
                  <a:latin typeface="프리젠테이션 7 Bold" pitchFamily="2" charset="-127"/>
                  <a:ea typeface="프리젠테이션 7 Bold" pitchFamily="2" charset="-127"/>
                </a:rPr>
                <a:t>로더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, </a:t>
              </a:r>
              <a:r>
                <a:rPr lang="ko-KR" altLang="en-US" sz="2400" dirty="0" err="1">
                  <a:latin typeface="프리젠테이션 7 Bold" pitchFamily="2" charset="-127"/>
                  <a:ea typeface="프리젠테이션 7 Bold" pitchFamily="2" charset="-127"/>
                </a:rPr>
                <a:t>스플리터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, 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벡터 데이터베이스 등이 사용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문서를 불러오고 필요한 부분을 나누어 효율적으로 저장하고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, </a:t>
              </a:r>
              <a:r>
                <a:rPr lang="ko-KR" altLang="en-US" sz="2400" dirty="0" err="1">
                  <a:latin typeface="프리젠테이션 7 Bold" pitchFamily="2" charset="-127"/>
                  <a:ea typeface="프리젠테이션 7 Bold" pitchFamily="2" charset="-127"/>
                </a:rPr>
                <a:t>벡터화하여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 유사한 내용을 찾는 데 사용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9381310" y="2247900"/>
            <a:ext cx="7916090" cy="3108671"/>
            <a:chOff x="718821" y="1907469"/>
            <a:chExt cx="7916090" cy="3108671"/>
          </a:xfrm>
        </p:grpSpPr>
        <p:sp>
          <p:nvSpPr>
            <p:cNvPr id="43" name="직사각형 42"/>
            <p:cNvSpPr/>
            <p:nvPr/>
          </p:nvSpPr>
          <p:spPr>
            <a:xfrm>
              <a:off x="718821" y="2298699"/>
              <a:ext cx="7916090" cy="271744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1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914400" y="1907469"/>
              <a:ext cx="1563552" cy="669238"/>
              <a:chOff x="112848" y="1883462"/>
              <a:chExt cx="1563552" cy="669238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112848" y="1943100"/>
                <a:ext cx="1563552" cy="609600"/>
              </a:xfrm>
              <a:prstGeom prst="roundRect">
                <a:avLst>
                  <a:gd name="adj" fmla="val 50000"/>
                </a:avLst>
              </a:prstGeom>
              <a:solidFill>
                <a:srgbClr val="0071E1"/>
              </a:solidFill>
              <a:ln>
                <a:solidFill>
                  <a:srgbClr val="0071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484823" y="1883462"/>
                <a:ext cx="89639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 smtClean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메모리</a:t>
                </a:r>
                <a:endPara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975163" y="2554531"/>
              <a:ext cx="7483038" cy="2241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대화형 애플리케이션에서 중요한 역할을 하는 요소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대화의 문맥을 기억하여 이전 질문과 답변을 바탕으로 연속적인 응답을 제공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사용자와의 상호작용이 더 자연스럽게 가능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9376955" y="5792570"/>
            <a:ext cx="7916090" cy="3618130"/>
            <a:chOff x="718821" y="1907469"/>
            <a:chExt cx="7916090" cy="3618130"/>
          </a:xfrm>
        </p:grpSpPr>
        <p:sp>
          <p:nvSpPr>
            <p:cNvPr id="49" name="직사각형 48"/>
            <p:cNvSpPr/>
            <p:nvPr/>
          </p:nvSpPr>
          <p:spPr>
            <a:xfrm>
              <a:off x="718821" y="2298699"/>
              <a:ext cx="7916090" cy="32269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1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914400" y="1907469"/>
              <a:ext cx="1563552" cy="669238"/>
              <a:chOff x="112848" y="1883462"/>
              <a:chExt cx="1563552" cy="669238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112848" y="1943100"/>
                <a:ext cx="1563552" cy="609600"/>
              </a:xfrm>
              <a:prstGeom prst="roundRect">
                <a:avLst>
                  <a:gd name="adj" fmla="val 50000"/>
                </a:avLst>
              </a:prstGeom>
              <a:solidFill>
                <a:srgbClr val="0071E1"/>
              </a:solidFill>
              <a:ln>
                <a:solidFill>
                  <a:srgbClr val="0071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66199" y="1883462"/>
                <a:ext cx="11336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 smtClean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프롬프트</a:t>
                </a:r>
                <a:endPara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79518" y="2825916"/>
              <a:ext cx="7483038" cy="2241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 smtClean="0">
                  <a:latin typeface="프리젠테이션 7 Bold" pitchFamily="2" charset="-127"/>
                  <a:ea typeface="프리젠테이션 7 Bold" pitchFamily="2" charset="-127"/>
                </a:rPr>
                <a:t>모델에 </a:t>
              </a:r>
              <a:r>
                <a:rPr lang="ko-KR" altLang="en-US" sz="2400" b="1" dirty="0">
                  <a:latin typeface="프리젠테이션 7 Bold" pitchFamily="2" charset="-127"/>
                  <a:ea typeface="프리젠테이션 7 Bold" pitchFamily="2" charset="-127"/>
                </a:rPr>
                <a:t>전달할 입력을 구성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하는 역할</a:t>
              </a:r>
              <a:endParaRPr lang="en-US" altLang="ko-KR" sz="2400" dirty="0">
                <a:latin typeface="프리젠테이션 7 Bold" pitchFamily="2" charset="-127"/>
                <a:ea typeface="프리젠테이션 7 Bold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사용자가 제공한 질문이나 명령을 적절한 형식으로 만들어 모델에 전달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, 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정확한 답변을 얻을 수 있도록 함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LLM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이 이해할 수 있는 형태로 질문을 정리하는 핵심적인 과정</a:t>
              </a:r>
              <a:endParaRPr lang="en-US" altLang="ko-KR" sz="2400" dirty="0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"/>
            <a:ext cx="183007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900" y="304800"/>
            <a:ext cx="571500" cy="571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400" y="266700"/>
            <a:ext cx="571500" cy="57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2667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100" y="266700"/>
            <a:ext cx="571500" cy="571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27100" y="1003300"/>
            <a:ext cx="4229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676900" y="1003300"/>
            <a:ext cx="2971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200" b="1" i="0" u="none" strike="noStrike" dirty="0" err="1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LangChain</a:t>
            </a:r>
            <a:r>
              <a:rPr lang="en-US" altLang="ko-KR" sz="3200" b="1" i="0" u="none" strike="noStrike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200" b="1" i="0" u="none" strike="noStrike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구조</a:t>
            </a:r>
            <a:endParaRPr lang="ko-KR" sz="3200" b="1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85300" y="1003300"/>
            <a:ext cx="3860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766800" y="1003300"/>
            <a:ext cx="3860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819400" y="3810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469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998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4686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18821" y="3543300"/>
            <a:ext cx="7916090" cy="3733799"/>
            <a:chOff x="718821" y="1907469"/>
            <a:chExt cx="7916090" cy="3733799"/>
          </a:xfrm>
        </p:grpSpPr>
        <p:sp>
          <p:nvSpPr>
            <p:cNvPr id="13" name="직사각형 12"/>
            <p:cNvSpPr/>
            <p:nvPr/>
          </p:nvSpPr>
          <p:spPr>
            <a:xfrm>
              <a:off x="718821" y="2298699"/>
              <a:ext cx="7916090" cy="334256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1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914400" y="1907469"/>
              <a:ext cx="1563552" cy="669238"/>
              <a:chOff x="112848" y="1883462"/>
              <a:chExt cx="1563552" cy="669238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112848" y="1943100"/>
                <a:ext cx="1563552" cy="609600"/>
              </a:xfrm>
              <a:prstGeom prst="roundRect">
                <a:avLst>
                  <a:gd name="adj" fmla="val 50000"/>
                </a:avLst>
              </a:prstGeom>
              <a:solidFill>
                <a:srgbClr val="0071E1"/>
              </a:solidFill>
              <a:ln>
                <a:solidFill>
                  <a:srgbClr val="0071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03445" y="1883462"/>
                <a:ext cx="6591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 smtClean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체인</a:t>
                </a:r>
                <a:endPara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975163" y="3124943"/>
              <a:ext cx="748303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여러 작업을 순차적으로 연결하여 </a:t>
              </a:r>
              <a:r>
                <a:rPr lang="ko-KR" altLang="en-US" sz="2400" b="1" dirty="0">
                  <a:latin typeface="프리젠테이션 7 Bold" pitchFamily="2" charset="-127"/>
                  <a:ea typeface="프리젠테이션 7 Bold" pitchFamily="2" charset="-127"/>
                </a:rPr>
                <a:t>워크플로우를 구성</a:t>
              </a:r>
              <a:endParaRPr lang="en-US" altLang="ko-KR" sz="2400" dirty="0">
                <a:latin typeface="프리젠테이션 7 Bold" pitchFamily="2" charset="-127"/>
                <a:ea typeface="프리젠테이션 7 Bold" pitchFamily="2" charset="-127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프롬프트 생성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, 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외부 데이터 호출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, 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데이터 처리 등의 여러 단계를 연결함으로써 복잡한 문제를 해결</a:t>
              </a:r>
              <a:endParaRPr lang="en-US" altLang="ko-KR" sz="2400" dirty="0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9381310" y="3573639"/>
            <a:ext cx="7916090" cy="3703461"/>
            <a:chOff x="718821" y="1937808"/>
            <a:chExt cx="7916090" cy="3703461"/>
          </a:xfrm>
        </p:grpSpPr>
        <p:sp>
          <p:nvSpPr>
            <p:cNvPr id="43" name="직사각형 42"/>
            <p:cNvSpPr/>
            <p:nvPr/>
          </p:nvSpPr>
          <p:spPr>
            <a:xfrm>
              <a:off x="718821" y="2298699"/>
              <a:ext cx="7916090" cy="334257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1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914399" y="1937808"/>
              <a:ext cx="2028859" cy="638899"/>
              <a:chOff x="112847" y="1913801"/>
              <a:chExt cx="2028859" cy="638899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112847" y="1943100"/>
                <a:ext cx="2028859" cy="609600"/>
              </a:xfrm>
              <a:prstGeom prst="roundRect">
                <a:avLst>
                  <a:gd name="adj" fmla="val 50000"/>
                </a:avLst>
              </a:prstGeom>
              <a:solidFill>
                <a:srgbClr val="0071E1"/>
              </a:solidFill>
              <a:ln>
                <a:solidFill>
                  <a:srgbClr val="0071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37159" y="1913801"/>
                <a:ext cx="1904689" cy="579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b="1" dirty="0" smtClean="0">
                    <a:solidFill>
                      <a:schemeClr val="bg1"/>
                    </a:solidFill>
                    <a:latin typeface="프리젠테이션 7 Bold" pitchFamily="2" charset="-127"/>
                    <a:ea typeface="프리젠테이션 7 Bold" pitchFamily="2" charset="-127"/>
                  </a:rPr>
                  <a:t>에이전트와 도구</a:t>
                </a:r>
                <a:endPara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975163" y="2866614"/>
              <a:ext cx="7483038" cy="2241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LLM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이 외부 도구나 시스템과 상호작용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검색 엔진에서 실시간 데이터를 가져오거나 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API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를 호출하여 계산 작업을 수행하는 등의 작업을 처리 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에이전트는 </a:t>
              </a:r>
              <a:r>
                <a:rPr lang="en-US" altLang="ko-KR" sz="2400" dirty="0">
                  <a:latin typeface="프리젠테이션 7 Bold" pitchFamily="2" charset="-127"/>
                  <a:ea typeface="프리젠테이션 7 Bold" pitchFamily="2" charset="-127"/>
                </a:rPr>
                <a:t>LLM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의 기능을 확장해주는 역할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6881207"/>
            <a:ext cx="2734134" cy="3213313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>
          <a:xfrm>
            <a:off x="878477" y="2369789"/>
            <a:ext cx="8646523" cy="838199"/>
          </a:xfrm>
          <a:prstGeom prst="roundRect">
            <a:avLst>
              <a:gd name="adj" fmla="val 50000"/>
            </a:avLst>
          </a:prstGeom>
          <a:solidFill>
            <a:srgbClr val="0071E1"/>
          </a:solidFill>
          <a:ln>
            <a:solidFill>
              <a:srgbClr val="007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1066800" y="2324100"/>
            <a:ext cx="8016060" cy="8636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US" altLang="ko-KR" sz="3600" b="1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  RAG </a:t>
            </a:r>
            <a:r>
              <a:rPr lang="en-US" altLang="ko-KR" sz="36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(Retrieval-Augmented </a:t>
            </a:r>
            <a:r>
              <a:rPr lang="en-US" altLang="ko-KR" sz="3600" b="1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Generation)</a:t>
            </a:r>
            <a:endParaRPr lang="en-US" altLang="ko-KR" sz="2400" dirty="0" smtClean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183007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304800"/>
            <a:ext cx="571500" cy="571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266700"/>
            <a:ext cx="571500" cy="57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266700"/>
            <a:ext cx="5715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5100" y="266700"/>
            <a:ext cx="571500" cy="571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65200" y="1003300"/>
            <a:ext cx="4229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689600" y="1003300"/>
            <a:ext cx="2959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385300" y="1003300"/>
            <a:ext cx="3873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altLang="ko-KR" sz="3000" b="1" i="0" u="none" strike="noStrike" dirty="0" err="1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LangChain</a:t>
            </a:r>
            <a:r>
              <a:rPr lang="en-US" altLang="ko-KR" sz="3000" b="1" i="0" u="none" strike="noStrike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 </a:t>
            </a:r>
            <a:r>
              <a:rPr lang="ko-KR" altLang="en-US" sz="3200" b="1" i="0" u="none" strike="noStrike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활용</a:t>
            </a:r>
            <a:endParaRPr lang="ko-KR" sz="3000" b="1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766800" y="1003300"/>
            <a:ext cx="3860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400" b="0" i="0" u="none" strike="noStrike" dirty="0">
              <a:solidFill>
                <a:srgbClr val="191919"/>
              </a:solidFill>
              <a:ea typeface="Gwangyang Sunshine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819400" y="3810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469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0998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4686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5553063"/>
            <a:ext cx="5318940" cy="3342569"/>
            <a:chOff x="1234260" y="5981700"/>
            <a:chExt cx="5318940" cy="3342569"/>
          </a:xfrm>
        </p:grpSpPr>
        <p:sp>
          <p:nvSpPr>
            <p:cNvPr id="34" name="직사각형 33"/>
            <p:cNvSpPr/>
            <p:nvPr/>
          </p:nvSpPr>
          <p:spPr>
            <a:xfrm>
              <a:off x="1234260" y="5981700"/>
              <a:ext cx="5318940" cy="334256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1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765300" y="7581900"/>
              <a:ext cx="4320360" cy="1333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400" dirty="0" smtClean="0">
                  <a:latin typeface="프리젠테이션 7 Bold" pitchFamily="2" charset="-127"/>
                  <a:ea typeface="프리젠테이션 7 Bold" pitchFamily="2" charset="-127"/>
                </a:rPr>
                <a:t>데이터베이스에서 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정보를 검색하여 </a:t>
              </a:r>
              <a:endParaRPr lang="en-US" altLang="ko-KR" sz="2400" dirty="0" smtClean="0">
                <a:latin typeface="프리젠테이션 7 Bold" pitchFamily="2" charset="-127"/>
                <a:ea typeface="프리젠테이션 7 Bold" pitchFamily="2" charset="-127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ko-KR" altLang="en-US" sz="2400" dirty="0" smtClean="0">
                  <a:latin typeface="프리젠테이션 7 Bold" pitchFamily="2" charset="-127"/>
                  <a:ea typeface="프리젠테이션 7 Bold" pitchFamily="2" charset="-127"/>
                </a:rPr>
                <a:t>고객 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질문에 대해 신속하고 정확하게 응답</a:t>
              </a:r>
              <a:endParaRPr lang="en-US" sz="2400" b="0" i="0" u="none" strike="noStrike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765300" y="6362700"/>
              <a:ext cx="426720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200" b="1" dirty="0">
                  <a:latin typeface="프리젠테이션 7 Bold" pitchFamily="2" charset="-127"/>
                  <a:ea typeface="프리젠테이션 7 Bold" pitchFamily="2" charset="-127"/>
                </a:rPr>
                <a:t>1. </a:t>
              </a:r>
              <a:r>
                <a:rPr lang="ko-KR" altLang="en-US" sz="3200" b="1" dirty="0">
                  <a:latin typeface="프리젠테이션 7 Bold" pitchFamily="2" charset="-127"/>
                  <a:ea typeface="프리젠테이션 7 Bold" pitchFamily="2" charset="-127"/>
                </a:rPr>
                <a:t>고객 지원 시스템</a:t>
              </a:r>
              <a:endParaRPr lang="ko-KR" sz="2700" b="1" i="0" u="none" strike="noStrike" dirty="0">
                <a:solidFill>
                  <a:srgbClr val="191919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536507" y="5553062"/>
            <a:ext cx="5318940" cy="3342569"/>
            <a:chOff x="6932567" y="5981699"/>
            <a:chExt cx="5318940" cy="3342569"/>
          </a:xfrm>
        </p:grpSpPr>
        <p:sp>
          <p:nvSpPr>
            <p:cNvPr id="35" name="직사각형 34"/>
            <p:cNvSpPr/>
            <p:nvPr/>
          </p:nvSpPr>
          <p:spPr>
            <a:xfrm>
              <a:off x="6932567" y="5981699"/>
              <a:ext cx="5318940" cy="334256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1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546160" y="6362700"/>
              <a:ext cx="420370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-US" altLang="ko-KR" sz="3200" b="1" dirty="0">
                  <a:latin typeface="프리젠테이션 7 Bold" pitchFamily="2" charset="-127"/>
                  <a:ea typeface="프리젠테이션 7 Bold" pitchFamily="2" charset="-127"/>
                </a:rPr>
                <a:t>2. </a:t>
              </a:r>
              <a:r>
                <a:rPr lang="ko-KR" altLang="en-US" sz="3200" b="1" dirty="0">
                  <a:latin typeface="프리젠테이션 7 Bold" pitchFamily="2" charset="-127"/>
                  <a:ea typeface="프리젠테이션 7 Bold" pitchFamily="2" charset="-127"/>
                </a:rPr>
                <a:t>학술 문서 검색 및 요약</a:t>
              </a:r>
              <a:endParaRPr lang="ko-KR" sz="2700" b="1" i="0" strike="noStrike" dirty="0">
                <a:solidFill>
                  <a:srgbClr val="191919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524026" y="7570651"/>
              <a:ext cx="4225834" cy="1333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논문 데이터베이스에서 특정 주제에 대한 </a:t>
              </a:r>
              <a:r>
                <a:rPr lang="ko-KR" altLang="en-US" sz="2400" dirty="0" smtClean="0">
                  <a:latin typeface="프리젠테이션 7 Bold" pitchFamily="2" charset="-127"/>
                  <a:ea typeface="프리젠테이션 7 Bold" pitchFamily="2" charset="-127"/>
                </a:rPr>
                <a:t>자료를 검색하고 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요약 제공</a:t>
              </a:r>
              <a:endParaRPr lang="en-US" sz="2400" b="0" i="0" u="none" strike="noStrike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187280" y="5553062"/>
            <a:ext cx="5318940" cy="3342569"/>
            <a:chOff x="12583340" y="5981699"/>
            <a:chExt cx="5318940" cy="3342569"/>
          </a:xfrm>
        </p:grpSpPr>
        <p:sp>
          <p:nvSpPr>
            <p:cNvPr id="36" name="직사각형 35"/>
            <p:cNvSpPr/>
            <p:nvPr/>
          </p:nvSpPr>
          <p:spPr>
            <a:xfrm>
              <a:off x="12583340" y="5981699"/>
              <a:ext cx="5318940" cy="334256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1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3157200" y="6362700"/>
              <a:ext cx="427990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/>
              <a:r>
                <a:rPr lang="en-US" altLang="ko-KR" sz="3200" b="1" dirty="0">
                  <a:latin typeface="프리젠테이션 7 Bold" pitchFamily="2" charset="-127"/>
                  <a:ea typeface="프리젠테이션 7 Bold" pitchFamily="2" charset="-127"/>
                </a:rPr>
                <a:t>3. </a:t>
              </a:r>
              <a:r>
                <a:rPr lang="ko-KR" altLang="en-US" sz="3200" b="1" dirty="0">
                  <a:latin typeface="프리젠테이션 7 Bold" pitchFamily="2" charset="-127"/>
                  <a:ea typeface="프리젠테이션 7 Bold" pitchFamily="2" charset="-127"/>
                </a:rPr>
                <a:t>지식 기반 </a:t>
              </a:r>
              <a:r>
                <a:rPr lang="ko-KR" altLang="en-US" sz="3200" b="1" dirty="0" err="1">
                  <a:latin typeface="프리젠테이션 7 Bold" pitchFamily="2" charset="-127"/>
                  <a:ea typeface="프리젠테이션 7 Bold" pitchFamily="2" charset="-127"/>
                </a:rPr>
                <a:t>챗봇</a:t>
              </a:r>
              <a:endParaRPr lang="ko-KR" altLang="en-US" sz="3200" b="1" dirty="0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3121460" y="7581900"/>
              <a:ext cx="4267200" cy="1333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회사 내부 문서를 기반으로 </a:t>
              </a:r>
              <a:endParaRPr lang="en-US" altLang="ko-KR" sz="2400" dirty="0" smtClean="0">
                <a:latin typeface="프리젠테이션 7 Bold" pitchFamily="2" charset="-127"/>
                <a:ea typeface="프리젠테이션 7 Bold" pitchFamily="2" charset="-127"/>
              </a:endParaRPr>
            </a:p>
            <a:p>
              <a:pPr lvl="0" algn="ctr">
                <a:lnSpc>
                  <a:spcPct val="116199"/>
                </a:lnSpc>
              </a:pPr>
              <a:r>
                <a:rPr lang="ko-KR" altLang="en-US" sz="2400" dirty="0" smtClean="0">
                  <a:latin typeface="프리젠테이션 7 Bold" pitchFamily="2" charset="-127"/>
                  <a:ea typeface="프리젠테이션 7 Bold" pitchFamily="2" charset="-127"/>
                </a:rPr>
                <a:t>직원들의 </a:t>
              </a:r>
              <a:r>
                <a:rPr lang="ko-KR" altLang="en-US" sz="2400" dirty="0">
                  <a:latin typeface="프리젠테이션 7 Bold" pitchFamily="2" charset="-127"/>
                  <a:ea typeface="프리젠테이션 7 Bold" pitchFamily="2" charset="-127"/>
                </a:rPr>
                <a:t>질문에 </a:t>
              </a:r>
              <a:r>
                <a:rPr lang="ko-KR" altLang="en-US" sz="2400" dirty="0" smtClean="0">
                  <a:latin typeface="프리젠테이션 7 Bold" pitchFamily="2" charset="-127"/>
                  <a:ea typeface="프리젠테이션 7 Bold" pitchFamily="2" charset="-127"/>
                </a:rPr>
                <a:t>답변</a:t>
              </a:r>
              <a:endParaRPr lang="en-US" sz="2400" b="0" i="0" u="none" strike="noStrike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1371600" y="6543663"/>
            <a:ext cx="4267200" cy="0"/>
          </a:xfrm>
          <a:prstGeom prst="line">
            <a:avLst/>
          </a:prstGeom>
          <a:ln w="28575">
            <a:solidFill>
              <a:srgbClr val="007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086600" y="6543663"/>
            <a:ext cx="4267200" cy="0"/>
          </a:xfrm>
          <a:prstGeom prst="line">
            <a:avLst/>
          </a:prstGeom>
          <a:ln w="28575">
            <a:solidFill>
              <a:srgbClr val="007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2725400" y="6543663"/>
            <a:ext cx="4267200" cy="0"/>
          </a:xfrm>
          <a:prstGeom prst="line">
            <a:avLst/>
          </a:prstGeom>
          <a:ln w="28575">
            <a:solidFill>
              <a:srgbClr val="0071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928189" y="3329867"/>
            <a:ext cx="168068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7 Bold" pitchFamily="2" charset="-127"/>
                <a:ea typeface="프리젠테이션 7 Bold" pitchFamily="2" charset="-127"/>
              </a:rPr>
              <a:t>언어 모델의 한계를 보완하기 위해 </a:t>
            </a:r>
            <a:r>
              <a:rPr lang="ko-KR" altLang="en-US" sz="2800" b="1" dirty="0">
                <a:latin typeface="프리젠테이션 7 Bold" pitchFamily="2" charset="-127"/>
                <a:ea typeface="프리젠테이션 7 Bold" pitchFamily="2" charset="-127"/>
              </a:rPr>
              <a:t>정보 검색</a:t>
            </a:r>
            <a:r>
              <a:rPr lang="ko-KR" altLang="en-US" sz="2800" dirty="0">
                <a:latin typeface="프리젠테이션 7 Bold" pitchFamily="2" charset="-127"/>
                <a:ea typeface="프리젠테이션 7 Bold" pitchFamily="2" charset="-127"/>
              </a:rPr>
              <a:t>과 </a:t>
            </a:r>
            <a:r>
              <a:rPr lang="ko-KR" altLang="en-US" sz="2800" b="1" dirty="0">
                <a:latin typeface="프리젠테이션 7 Bold" pitchFamily="2" charset="-127"/>
                <a:ea typeface="프리젠테이션 7 Bold" pitchFamily="2" charset="-127"/>
              </a:rPr>
              <a:t>생성 모델</a:t>
            </a:r>
            <a:r>
              <a:rPr lang="ko-KR" altLang="en-US" sz="2800" dirty="0">
                <a:latin typeface="프리젠테이션 7 Bold" pitchFamily="2" charset="-127"/>
                <a:ea typeface="프리젠테이션 7 Bold" pitchFamily="2" charset="-127"/>
              </a:rPr>
              <a:t>을 결합한 강력한 접근 방식</a:t>
            </a:r>
            <a:r>
              <a:rPr lang="en-US" altLang="ko-KR" sz="2800" dirty="0">
                <a:latin typeface="프리젠테이션 7 Bold" pitchFamily="2" charset="-127"/>
                <a:ea typeface="프리젠테이션 7 Bold" pitchFamily="2" charset="-127"/>
              </a:rPr>
              <a:t> 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7 Bold" pitchFamily="2" charset="-127"/>
                <a:ea typeface="프리젠테이션 7 Bold" pitchFamily="2" charset="-127"/>
              </a:rPr>
              <a:t>미리 학습된 데이터만 사용하는 대신 </a:t>
            </a:r>
            <a:r>
              <a:rPr lang="ko-KR" altLang="en-US" sz="2800" b="1" dirty="0">
                <a:latin typeface="프리젠테이션 7 Bold" pitchFamily="2" charset="-127"/>
                <a:ea typeface="프리젠테이션 7 Bold" pitchFamily="2" charset="-127"/>
              </a:rPr>
              <a:t>외부 데이터베이스 또는 검색 시스템</a:t>
            </a:r>
            <a:r>
              <a:rPr lang="ko-KR" altLang="en-US" sz="2800" dirty="0">
                <a:latin typeface="프리젠테이션 7 Bold" pitchFamily="2" charset="-127"/>
                <a:ea typeface="프리젠테이션 7 Bold" pitchFamily="2" charset="-127"/>
              </a:rPr>
              <a:t>에서 관련 정보를 검색하여 답변을 생성하는 기술</a:t>
            </a:r>
            <a:endParaRPr lang="en-US" altLang="ko-KR" sz="2800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183007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304800"/>
            <a:ext cx="5715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266700"/>
            <a:ext cx="5715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00" y="266700"/>
            <a:ext cx="5715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100" y="266700"/>
            <a:ext cx="571500" cy="571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3754100" y="912223"/>
            <a:ext cx="3873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코드 구현</a:t>
            </a:r>
            <a:endParaRPr lang="ko-KR" sz="3200" b="1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819400" y="3810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9469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998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4686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21" y="1905269"/>
            <a:ext cx="13451679" cy="7836804"/>
          </a:xfrm>
          <a:prstGeom prst="rect">
            <a:avLst/>
          </a:prstGeom>
        </p:spPr>
      </p:pic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800"/>
            <a:ext cx="183007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304800"/>
            <a:ext cx="571500" cy="571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266700"/>
            <a:ext cx="5715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00" y="266700"/>
            <a:ext cx="571500" cy="571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100" y="266700"/>
            <a:ext cx="571500" cy="571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3754100" y="912223"/>
            <a:ext cx="3873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 smtClean="0">
                <a:solidFill>
                  <a:srgbClr val="191919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코드 구현</a:t>
            </a:r>
            <a:endParaRPr lang="ko-KR" sz="3200" b="1" i="0" u="none" strike="noStrike" dirty="0">
              <a:solidFill>
                <a:srgbClr val="191919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819400" y="3810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9469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998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468600" y="342900"/>
            <a:ext cx="431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4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099" y="3140634"/>
            <a:ext cx="11885499" cy="12511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5509479"/>
            <a:ext cx="11887200" cy="14957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4859000" y="5725083"/>
            <a:ext cx="2609850" cy="4020579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7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574</Words>
  <Application>Microsoft Office PowerPoint</Application>
  <PresentationFormat>사용자 지정</PresentationFormat>
  <Paragraphs>124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Noto Sans CJK KR Regular</vt:lpstr>
      <vt:lpstr>Calibri</vt:lpstr>
      <vt:lpstr>Gwangyang Sunshine Regular</vt:lpstr>
      <vt:lpstr>맑은 고딕</vt:lpstr>
      <vt:lpstr>강원교육튼튼</vt:lpstr>
      <vt:lpstr>Arial</vt:lpstr>
      <vt:lpstr>프리젠테이션 7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khj6775</dc:creator>
  <cp:lastModifiedBy>baenoori</cp:lastModifiedBy>
  <cp:revision>59</cp:revision>
  <dcterms:created xsi:type="dcterms:W3CDTF">2006-08-16T00:00:00Z</dcterms:created>
  <dcterms:modified xsi:type="dcterms:W3CDTF">2025-01-02T01:34:25Z</dcterms:modified>
</cp:coreProperties>
</file>